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</p:sldIdLst>
  <p:sldSz cx="14630400" cy="8229600"/>
  <p:notesSz cx="8229600" cy="14630400"/>
  <p:embeddedFontLst>
    <p:embeddedFont>
      <p:font typeface="Algerian" panose="04020705040A02060702" pitchFamily="82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>
      <a:defRPr lang="en-U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279" autoAdjust="0"/>
  </p:normalViewPr>
  <p:slideViewPr>
    <p:cSldViewPr snapToGrid="0" snapToObjects="1">
      <p:cViewPr>
        <p:scale>
          <a:sx n="93" d="100"/>
          <a:sy n="93" d="100"/>
        </p:scale>
        <p:origin x="5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661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7838" y="-400692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20814" y="2132164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8000" b="1" dirty="0">
                <a:solidFill>
                  <a:srgbClr val="192248"/>
                </a:solidFill>
                <a:latin typeface="Algerian" panose="04020705040A02060702" pitchFamily="82" charset="0"/>
                <a:ea typeface="Unbounded Bold" pitchFamily="34" charset="-122"/>
                <a:cs typeface="Times New Roman" panose="02020603050405020304" pitchFamily="18" charset="0"/>
              </a:rPr>
              <a:t>PUBLIC SPEECH HOLIDAY CAMP 2025</a:t>
            </a:r>
          </a:p>
          <a:p>
            <a:pPr marL="0" indent="0" algn="l">
              <a:lnSpc>
                <a:spcPts val="5550"/>
              </a:lnSpc>
              <a:buNone/>
            </a:pPr>
            <a:r>
              <a:rPr lang="en-US" sz="3600" dirty="0">
                <a:solidFill>
                  <a:srgbClr val="192248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                     1</a:t>
            </a:r>
            <a:r>
              <a:rPr lang="en-US" sz="3600" baseline="30000" dirty="0">
                <a:solidFill>
                  <a:srgbClr val="192248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st</a:t>
            </a:r>
            <a:r>
              <a:rPr lang="en-US" sz="3600" dirty="0">
                <a:solidFill>
                  <a:srgbClr val="192248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-3</a:t>
            </a:r>
            <a:r>
              <a:rPr lang="en-US" sz="3600" baseline="30000" dirty="0">
                <a:solidFill>
                  <a:srgbClr val="192248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rd</a:t>
            </a:r>
            <a:r>
              <a:rPr lang="en-US" sz="3600" dirty="0">
                <a:solidFill>
                  <a:srgbClr val="192248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192248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Septemper</a:t>
            </a:r>
            <a:endParaRPr lang="en-US" sz="3600" dirty="0">
              <a:solidFill>
                <a:srgbClr val="192248"/>
              </a:solidFill>
              <a:latin typeface="Times New Roman" panose="02020603050405020304" pitchFamily="18" charset="0"/>
              <a:ea typeface="Unbounded Bold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5550"/>
              </a:lnSpc>
              <a:buNone/>
            </a:pPr>
            <a:endParaRPr lang="en-US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978723" y="5252438"/>
            <a:ext cx="7556421" cy="17009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450"/>
              </a:lnSpc>
              <a:buNone/>
            </a:pPr>
            <a:endParaRPr lang="en-US" sz="3550" b="1" dirty="0">
              <a:solidFill>
                <a:srgbClr val="333F70"/>
              </a:solidFill>
              <a:latin typeface="Times New Roman" panose="02020603050405020304" pitchFamily="18" charset="0"/>
              <a:ea typeface="Unbounded Bold" pitchFamily="34" charset="-122"/>
              <a:cs typeface="Times New Roman" panose="02020603050405020304" pitchFamily="18" charset="0"/>
            </a:endParaRPr>
          </a:p>
          <a:p>
            <a:pPr marL="0" indent="0" algn="l">
              <a:lnSpc>
                <a:spcPts val="4450"/>
              </a:lnSpc>
              <a:buNone/>
            </a:pPr>
            <a:r>
              <a:rPr lang="en-US" sz="355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Unlocking Confidence, Creativity &amp; Critical Thinking</a:t>
            </a:r>
            <a:endParaRPr lang="en-US" sz="35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554186" y="2453655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Algerian" panose="04020705040A02060702" pitchFamily="82" charset="0"/>
                <a:ea typeface="Unbounded Bold" pitchFamily="34" charset="-122"/>
                <a:cs typeface="Times New Roman" panose="02020603050405020304" pitchFamily="18" charset="0"/>
              </a:rPr>
              <a:t>Ready to Speak…</a:t>
            </a:r>
            <a:endParaRPr lang="en-US" sz="4450" dirty="0"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280190" y="3533418"/>
            <a:ext cx="7556421" cy="1956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7700"/>
              </a:lnSpc>
              <a:buNone/>
            </a:pPr>
            <a:r>
              <a:rPr lang="en-US" sz="6150" b="1" dirty="0">
                <a:solidFill>
                  <a:srgbClr val="192248"/>
                </a:solidFill>
                <a:latin typeface="Algerian" panose="04020705040A02060702" pitchFamily="82" charset="0"/>
                <a:ea typeface="Unbounded Bold" pitchFamily="34" charset="-122"/>
                <a:cs typeface="Times New Roman" panose="02020603050405020304" pitchFamily="18" charset="0"/>
              </a:rPr>
              <a:t>Your voice matters, </a:t>
            </a:r>
            <a:r>
              <a:rPr lang="en-US" sz="6150" b="1" dirty="0">
                <a:solidFill>
                  <a:srgbClr val="26A688"/>
                </a:solidFill>
                <a:latin typeface="Algerian" panose="04020705040A02060702" pitchFamily="82" charset="0"/>
                <a:ea typeface="Unbounded Bold" pitchFamily="34" charset="-122"/>
                <a:cs typeface="Times New Roman" panose="02020603050405020304" pitchFamily="18" charset="0"/>
              </a:rPr>
              <a:t>use it!</a:t>
            </a:r>
            <a:endParaRPr lang="en-US" sz="6150" dirty="0">
              <a:latin typeface="Algerian" panose="04020705040A02060702" pitchFamily="8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80367"/>
            <a:ext cx="801314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Welcome to the Camp!</a:t>
            </a:r>
            <a:endParaRPr lang="en-US" sz="44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793790" y="3482935"/>
            <a:ext cx="4196358" cy="2766298"/>
          </a:xfrm>
          <a:prstGeom prst="roundRect">
            <a:avLst>
              <a:gd name="adj" fmla="val 5289"/>
            </a:avLst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793790" y="3452455"/>
            <a:ext cx="4196358" cy="121920"/>
          </a:xfrm>
          <a:prstGeom prst="roundRect">
            <a:avLst>
              <a:gd name="adj" fmla="val 78139"/>
            </a:avLst>
          </a:prstGeom>
          <a:solidFill>
            <a:srgbClr val="26A688"/>
          </a:solidFill>
          <a:ln/>
        </p:spPr>
      </p:sp>
      <p:sp>
        <p:nvSpPr>
          <p:cNvPr id="5" name="Shape 3"/>
          <p:cNvSpPr/>
          <p:nvPr/>
        </p:nvSpPr>
        <p:spPr>
          <a:xfrm>
            <a:off x="2551688" y="3142774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26A688"/>
          </a:solidFill>
          <a:ln/>
        </p:spPr>
      </p:sp>
      <p:sp>
        <p:nvSpPr>
          <p:cNvPr id="6" name="Text 4"/>
          <p:cNvSpPr/>
          <p:nvPr/>
        </p:nvSpPr>
        <p:spPr>
          <a:xfrm>
            <a:off x="2755761" y="3312914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b="1" dirty="0">
                <a:solidFill>
                  <a:srgbClr val="FFFFFF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1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1051084" y="4049911"/>
            <a:ext cx="353591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Intensive Workshop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1051084" y="4540329"/>
            <a:ext cx="368177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A </a:t>
            </a:r>
            <a:r>
              <a:rPr lang="en-US" sz="1750" dirty="0">
                <a:solidFill>
                  <a:srgbClr val="26A688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3-day intensive</a:t>
            </a:r>
            <a:r>
              <a:rPr lang="en-US" sz="175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public speaking workshop designed for teens and young adults.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7"/>
          <p:cNvSpPr/>
          <p:nvPr/>
        </p:nvSpPr>
        <p:spPr>
          <a:xfrm>
            <a:off x="6908622" y="3763407"/>
            <a:ext cx="4196358" cy="2766298"/>
          </a:xfrm>
          <a:prstGeom prst="roundRect">
            <a:avLst>
              <a:gd name="adj" fmla="val 5289"/>
            </a:avLst>
          </a:prstGeom>
          <a:solidFill>
            <a:srgbClr val="FFFFFF"/>
          </a:solidFill>
          <a:ln/>
        </p:spPr>
      </p:sp>
      <p:sp>
        <p:nvSpPr>
          <p:cNvPr id="10" name="Shape 8"/>
          <p:cNvSpPr/>
          <p:nvPr/>
        </p:nvSpPr>
        <p:spPr>
          <a:xfrm>
            <a:off x="5216962" y="3452455"/>
            <a:ext cx="4196358" cy="121920"/>
          </a:xfrm>
          <a:prstGeom prst="roundRect">
            <a:avLst>
              <a:gd name="adj" fmla="val 78139"/>
            </a:avLst>
          </a:prstGeom>
          <a:solidFill>
            <a:srgbClr val="26A688"/>
          </a:solidFill>
          <a:ln/>
        </p:spPr>
      </p:sp>
      <p:sp>
        <p:nvSpPr>
          <p:cNvPr id="11" name="Shape 9"/>
          <p:cNvSpPr/>
          <p:nvPr/>
        </p:nvSpPr>
        <p:spPr>
          <a:xfrm>
            <a:off x="6974860" y="3142774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26A688"/>
          </a:solidFill>
          <a:ln/>
        </p:spPr>
      </p:sp>
      <p:sp>
        <p:nvSpPr>
          <p:cNvPr id="12" name="Text 10"/>
          <p:cNvSpPr/>
          <p:nvPr/>
        </p:nvSpPr>
        <p:spPr>
          <a:xfrm>
            <a:off x="7178933" y="3312914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b="1" dirty="0">
                <a:solidFill>
                  <a:srgbClr val="FFFFFF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2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5474256" y="404991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Core Skills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5474256" y="4540329"/>
            <a:ext cx="3681770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Learn </a:t>
            </a:r>
            <a:r>
              <a:rPr lang="en-US" sz="1750" dirty="0">
                <a:solidFill>
                  <a:srgbClr val="26A688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critical thinking</a:t>
            </a:r>
            <a:r>
              <a:rPr lang="en-US" sz="175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, task interpretation, audience identification, speech delivery, and audience engagement.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9640133" y="3482935"/>
            <a:ext cx="4196358" cy="2766298"/>
          </a:xfrm>
          <a:prstGeom prst="roundRect">
            <a:avLst>
              <a:gd name="adj" fmla="val 5289"/>
            </a:avLst>
          </a:prstGeom>
          <a:solidFill>
            <a:srgbClr val="FFFFFF"/>
          </a:solidFill>
          <a:ln/>
        </p:spPr>
      </p:sp>
      <p:sp>
        <p:nvSpPr>
          <p:cNvPr id="16" name="Shape 14"/>
          <p:cNvSpPr/>
          <p:nvPr/>
        </p:nvSpPr>
        <p:spPr>
          <a:xfrm>
            <a:off x="9640133" y="3452455"/>
            <a:ext cx="4196358" cy="121920"/>
          </a:xfrm>
          <a:prstGeom prst="roundRect">
            <a:avLst>
              <a:gd name="adj" fmla="val 78139"/>
            </a:avLst>
          </a:prstGeom>
          <a:solidFill>
            <a:srgbClr val="26A688"/>
          </a:solidFill>
          <a:ln/>
        </p:spPr>
      </p:sp>
      <p:sp>
        <p:nvSpPr>
          <p:cNvPr id="17" name="Shape 15"/>
          <p:cNvSpPr/>
          <p:nvPr/>
        </p:nvSpPr>
        <p:spPr>
          <a:xfrm>
            <a:off x="11398032" y="3142774"/>
            <a:ext cx="680442" cy="680442"/>
          </a:xfrm>
          <a:prstGeom prst="roundRect">
            <a:avLst>
              <a:gd name="adj" fmla="val 134383"/>
            </a:avLst>
          </a:prstGeom>
          <a:solidFill>
            <a:srgbClr val="26A688"/>
          </a:solidFill>
          <a:ln/>
        </p:spPr>
      </p:sp>
      <p:sp>
        <p:nvSpPr>
          <p:cNvPr id="18" name="Text 16"/>
          <p:cNvSpPr/>
          <p:nvPr/>
        </p:nvSpPr>
        <p:spPr>
          <a:xfrm>
            <a:off x="11602105" y="3312914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400"/>
              </a:lnSpc>
              <a:buNone/>
            </a:pPr>
            <a:r>
              <a:rPr lang="en-US" sz="2100" b="1" dirty="0">
                <a:solidFill>
                  <a:srgbClr val="FFFFFF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3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9897427" y="4049911"/>
            <a:ext cx="3416379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Hands-On Learning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9897427" y="4540329"/>
            <a:ext cx="3681770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Engage in </a:t>
            </a:r>
            <a:r>
              <a:rPr lang="en-US" sz="1750" dirty="0">
                <a:solidFill>
                  <a:srgbClr val="26A688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fun activities</a:t>
            </a:r>
            <a:r>
              <a:rPr lang="en-US" sz="175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, real-time practice, speech drills, and interactive icebreaker sessions.</a:t>
            </a:r>
            <a:endParaRPr lang="en-US" sz="17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69355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391019"/>
            <a:ext cx="5387102" cy="673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Why Speak?</a:t>
            </a:r>
            <a:endParaRPr lang="en-US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793790" y="4387572"/>
            <a:ext cx="4203978" cy="3144560"/>
          </a:xfrm>
          <a:prstGeom prst="roundRect">
            <a:avLst>
              <a:gd name="adj" fmla="val 2878"/>
            </a:avLst>
          </a:prstGeom>
          <a:solidFill>
            <a:srgbClr val="D6F5EE"/>
          </a:solidFill>
          <a:ln w="7620">
            <a:solidFill>
              <a:srgbClr val="DDF8F2"/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1016794" y="4610576"/>
            <a:ext cx="646390" cy="646390"/>
          </a:xfrm>
          <a:prstGeom prst="roundRect">
            <a:avLst>
              <a:gd name="adj" fmla="val 14144844"/>
            </a:avLst>
          </a:prstGeom>
          <a:solidFill>
            <a:srgbClr val="DDF8F2"/>
          </a:solidFill>
          <a:ln/>
        </p:spPr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554" y="4751903"/>
            <a:ext cx="290870" cy="363617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016794" y="5472351"/>
            <a:ext cx="3757970" cy="673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Builds Confidence &amp; Leadership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1016794" y="6274713"/>
            <a:ext cx="3757970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Discover your inner leader as you learn to command attention and inspire others.</a:t>
            </a:r>
            <a:endParaRPr lang="en-US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hape 5"/>
          <p:cNvSpPr/>
          <p:nvPr/>
        </p:nvSpPr>
        <p:spPr>
          <a:xfrm>
            <a:off x="5213152" y="4387572"/>
            <a:ext cx="4203978" cy="3144560"/>
          </a:xfrm>
          <a:prstGeom prst="roundRect">
            <a:avLst>
              <a:gd name="adj" fmla="val 2878"/>
            </a:avLst>
          </a:prstGeom>
          <a:solidFill>
            <a:srgbClr val="D6F5EE"/>
          </a:solidFill>
          <a:ln w="7620">
            <a:solidFill>
              <a:srgbClr val="B4EEE0"/>
            </a:solidFill>
            <a:prstDash val="solid"/>
          </a:ln>
        </p:spPr>
      </p:sp>
      <p:sp>
        <p:nvSpPr>
          <p:cNvPr id="10" name="Shape 6"/>
          <p:cNvSpPr/>
          <p:nvPr/>
        </p:nvSpPr>
        <p:spPr>
          <a:xfrm>
            <a:off x="5436156" y="4610576"/>
            <a:ext cx="646390" cy="646390"/>
          </a:xfrm>
          <a:prstGeom prst="roundRect">
            <a:avLst>
              <a:gd name="adj" fmla="val 14144844"/>
            </a:avLst>
          </a:prstGeom>
          <a:solidFill>
            <a:srgbClr val="B4EEE0"/>
          </a:solidFill>
          <a:ln/>
        </p:spPr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3916" y="4751903"/>
            <a:ext cx="290870" cy="363617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5436156" y="5472351"/>
            <a:ext cx="3757970" cy="673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Improves Communication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8"/>
          <p:cNvSpPr/>
          <p:nvPr/>
        </p:nvSpPr>
        <p:spPr>
          <a:xfrm>
            <a:off x="5436156" y="6274713"/>
            <a:ext cx="3757970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Refine your ability to articulate ideas clearly and persuade effectively.</a:t>
            </a:r>
            <a:endParaRPr lang="en-US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Shape 9"/>
          <p:cNvSpPr/>
          <p:nvPr/>
        </p:nvSpPr>
        <p:spPr>
          <a:xfrm>
            <a:off x="9632513" y="4387572"/>
            <a:ext cx="4203978" cy="3144560"/>
          </a:xfrm>
          <a:prstGeom prst="roundRect">
            <a:avLst>
              <a:gd name="adj" fmla="val 2878"/>
            </a:avLst>
          </a:prstGeom>
          <a:solidFill>
            <a:srgbClr val="D6F5EE"/>
          </a:solidFill>
          <a:ln w="7620">
            <a:solidFill>
              <a:srgbClr val="DDF8F2"/>
            </a:solidFill>
            <a:prstDash val="solid"/>
          </a:ln>
        </p:spPr>
      </p:sp>
      <p:sp>
        <p:nvSpPr>
          <p:cNvPr id="15" name="Shape 10"/>
          <p:cNvSpPr/>
          <p:nvPr/>
        </p:nvSpPr>
        <p:spPr>
          <a:xfrm>
            <a:off x="9855518" y="4610576"/>
            <a:ext cx="646390" cy="646390"/>
          </a:xfrm>
          <a:prstGeom prst="roundRect">
            <a:avLst>
              <a:gd name="adj" fmla="val 14144844"/>
            </a:avLst>
          </a:prstGeom>
          <a:solidFill>
            <a:srgbClr val="DDF8F2"/>
          </a:solidFill>
          <a:ln/>
        </p:spPr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33278" y="4751903"/>
            <a:ext cx="290870" cy="363617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9855518" y="5472351"/>
            <a:ext cx="3633668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Prepares for Success</a:t>
            </a:r>
            <a:endParaRPr lang="en-US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12"/>
          <p:cNvSpPr/>
          <p:nvPr/>
        </p:nvSpPr>
        <p:spPr>
          <a:xfrm>
            <a:off x="9855518" y="5938123"/>
            <a:ext cx="3757970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65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Excel in school presentations, competitions, and navigate life's challenges with ease.</a:t>
            </a:r>
            <a:endParaRPr lang="en-US" sz="16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4952" y="443865"/>
            <a:ext cx="8300561" cy="5044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5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Critically Think Before You Speak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564952" y="1371957"/>
            <a:ext cx="363141" cy="363141"/>
          </a:xfrm>
          <a:prstGeom prst="roundRect">
            <a:avLst>
              <a:gd name="adj" fmla="val 18672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25495" y="1402199"/>
            <a:ext cx="242054" cy="302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1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1089422" y="1427440"/>
            <a:ext cx="2990731" cy="25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Analyze Ideas Carefully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1089422" y="1840944"/>
            <a:ext cx="6028849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Every great speech starts with a clear purpose. Identify yours.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hape 5"/>
          <p:cNvSpPr/>
          <p:nvPr/>
        </p:nvSpPr>
        <p:spPr>
          <a:xfrm>
            <a:off x="564952" y="2421969"/>
            <a:ext cx="363141" cy="363141"/>
          </a:xfrm>
          <a:prstGeom prst="roundRect">
            <a:avLst>
              <a:gd name="adj" fmla="val 18672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25495" y="2452211"/>
            <a:ext cx="242054" cy="302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2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1089422" y="2477453"/>
            <a:ext cx="3922514" cy="25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Structure Arguments Logically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089422" y="2890957"/>
            <a:ext cx="6028849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Organize your thoughts for maximum impact and clarity.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Shape 9"/>
          <p:cNvSpPr/>
          <p:nvPr/>
        </p:nvSpPr>
        <p:spPr>
          <a:xfrm>
            <a:off x="564952" y="3471982"/>
            <a:ext cx="363141" cy="363141"/>
          </a:xfrm>
          <a:prstGeom prst="roundRect">
            <a:avLst>
              <a:gd name="adj" fmla="val 18672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25495" y="3502223"/>
            <a:ext cx="242054" cy="302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90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3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1089422" y="3527465"/>
            <a:ext cx="2899529" cy="25217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50"/>
              </a:lnSpc>
              <a:buNone/>
            </a:pPr>
            <a:r>
              <a:rPr lang="en-US" sz="20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Question Assumptions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1089422" y="3940969"/>
            <a:ext cx="6028849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Challenge preconceived notions to build stronger, more compelling arguments.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949" y="558463"/>
            <a:ext cx="6553319" cy="6553319"/>
          </a:xfrm>
          <a:prstGeom prst="rect">
            <a:avLst/>
          </a:prstGeom>
        </p:spPr>
      </p:pic>
      <p:sp>
        <p:nvSpPr>
          <p:cNvPr id="16" name="Shape 13"/>
          <p:cNvSpPr/>
          <p:nvPr/>
        </p:nvSpPr>
        <p:spPr>
          <a:xfrm>
            <a:off x="7449949" y="7391906"/>
            <a:ext cx="6553319" cy="685681"/>
          </a:xfrm>
          <a:prstGeom prst="roundRect">
            <a:avLst>
              <a:gd name="adj" fmla="val 9889"/>
            </a:avLst>
          </a:prstGeom>
          <a:solidFill>
            <a:srgbClr val="B6D6FC"/>
          </a:solidFill>
          <a:ln/>
        </p:spPr>
      </p:sp>
      <p:pic>
        <p:nvPicPr>
          <p:cNvPr id="1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2663" y="7624405"/>
            <a:ext cx="201692" cy="16133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8153330" y="7542013"/>
            <a:ext cx="5867638" cy="258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solidFill>
                  <a:srgbClr val="26A688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Tip: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A great speech begins with a great, extensive thought!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45977"/>
            <a:ext cx="783395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Understand Your Task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93790" y="2308384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Unbounded Light" pitchFamily="34" charset="-122"/>
                <a:cs typeface="Times New Roman" panose="02020603050405020304" pitchFamily="18" charset="0"/>
              </a:rPr>
              <a:t>01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793790" y="2663428"/>
            <a:ext cx="4196358" cy="30480"/>
          </a:xfrm>
          <a:prstGeom prst="rect">
            <a:avLst/>
          </a:prstGeom>
          <a:solidFill>
            <a:srgbClr val="26A688"/>
          </a:solidFill>
          <a:ln/>
        </p:spPr>
      </p:sp>
      <p:sp>
        <p:nvSpPr>
          <p:cNvPr id="5" name="Text 3"/>
          <p:cNvSpPr/>
          <p:nvPr/>
        </p:nvSpPr>
        <p:spPr>
          <a:xfrm>
            <a:off x="793790" y="2837736"/>
            <a:ext cx="4196358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Deconstruct the Prompt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793790" y="3682484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Break down the question or topic into manageable parts to ensure you address all aspects.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5216962" y="2308384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Unbounded Light" pitchFamily="34" charset="-122"/>
                <a:cs typeface="Times New Roman" panose="02020603050405020304" pitchFamily="18" charset="0"/>
              </a:rPr>
              <a:t>02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Shape 6"/>
          <p:cNvSpPr/>
          <p:nvPr/>
        </p:nvSpPr>
        <p:spPr>
          <a:xfrm>
            <a:off x="5216962" y="2663428"/>
            <a:ext cx="4196358" cy="30480"/>
          </a:xfrm>
          <a:prstGeom prst="rect">
            <a:avLst/>
          </a:prstGeom>
          <a:solidFill>
            <a:srgbClr val="26A688"/>
          </a:solidFill>
          <a:ln/>
        </p:spPr>
      </p:sp>
      <p:sp>
        <p:nvSpPr>
          <p:cNvPr id="9" name="Text 7"/>
          <p:cNvSpPr/>
          <p:nvPr/>
        </p:nvSpPr>
        <p:spPr>
          <a:xfrm>
            <a:off x="5216962" y="2837736"/>
            <a:ext cx="37827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Consider the Context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5216962" y="3328154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Understand the situation and purpose behind the task to tailor your response effectively.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9640133" y="2308384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Unbounded Light" pitchFamily="34" charset="-122"/>
                <a:cs typeface="Times New Roman" panose="02020603050405020304" pitchFamily="18" charset="0"/>
              </a:rPr>
              <a:t>03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9640133" y="2663428"/>
            <a:ext cx="4196358" cy="30480"/>
          </a:xfrm>
          <a:prstGeom prst="rect">
            <a:avLst/>
          </a:prstGeom>
          <a:solidFill>
            <a:srgbClr val="26A688"/>
          </a:solidFill>
          <a:ln/>
        </p:spPr>
      </p:sp>
      <p:sp>
        <p:nvSpPr>
          <p:cNvPr id="13" name="Text 11"/>
          <p:cNvSpPr/>
          <p:nvPr/>
        </p:nvSpPr>
        <p:spPr>
          <a:xfrm>
            <a:off x="9640133" y="2837736"/>
            <a:ext cx="4196358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Identify Key Requirements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9640133" y="3682484"/>
            <a:ext cx="4196358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Pinpoint what's essential for a successful speech, from length to specific content points.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793790" y="5168027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Unbounded Light" pitchFamily="34" charset="-122"/>
                <a:cs typeface="Times New Roman" panose="02020603050405020304" pitchFamily="18" charset="0"/>
              </a:rPr>
              <a:t>04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793790" y="5523071"/>
            <a:ext cx="6407944" cy="30480"/>
          </a:xfrm>
          <a:prstGeom prst="rect">
            <a:avLst/>
          </a:prstGeom>
          <a:solidFill>
            <a:srgbClr val="26A688"/>
          </a:solidFill>
          <a:ln/>
        </p:spPr>
      </p:sp>
      <p:sp>
        <p:nvSpPr>
          <p:cNvPr id="17" name="Text 15"/>
          <p:cNvSpPr/>
          <p:nvPr/>
        </p:nvSpPr>
        <p:spPr>
          <a:xfrm>
            <a:off x="793790" y="5697379"/>
            <a:ext cx="342423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Clarify Ambiguities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793790" y="6187797"/>
            <a:ext cx="64079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Ask questions and seek clarification on any unclear points before you begin.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7428548" y="5168027"/>
            <a:ext cx="226814" cy="28348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Unbounded Light" pitchFamily="34" charset="-122"/>
                <a:cs typeface="Times New Roman" panose="02020603050405020304" pitchFamily="18" charset="0"/>
              </a:rPr>
              <a:t>05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7428548" y="5523071"/>
            <a:ext cx="6407944" cy="30480"/>
          </a:xfrm>
          <a:prstGeom prst="rect">
            <a:avLst/>
          </a:prstGeom>
          <a:solidFill>
            <a:srgbClr val="26A688"/>
          </a:solidFill>
          <a:ln/>
        </p:spPr>
      </p:sp>
      <p:sp>
        <p:nvSpPr>
          <p:cNvPr id="21" name="Text 19"/>
          <p:cNvSpPr/>
          <p:nvPr/>
        </p:nvSpPr>
        <p:spPr>
          <a:xfrm>
            <a:off x="7428548" y="5697379"/>
            <a:ext cx="395704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Plan Before You Speak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7428548" y="6187797"/>
            <a:ext cx="6407944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Outline your speech structure and key messages before drafting or delivering.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0098" y="612934"/>
            <a:ext cx="7054334" cy="696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28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Know Your Audience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493149" y="1506552"/>
            <a:ext cx="6943844" cy="713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00"/>
              </a:lnSpc>
              <a:buSzPct val="100000"/>
              <a:buChar char="•"/>
            </a:pPr>
            <a:r>
              <a:rPr lang="en-US" sz="28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Demographics:</a:t>
            </a:r>
            <a:r>
              <a:rPr lang="en-US" sz="28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Age, background, and interests matter. Tailor your message to resonate with them.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489476" y="2806914"/>
            <a:ext cx="6943844" cy="713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00"/>
              </a:lnSpc>
              <a:buSzPct val="100000"/>
              <a:buChar char="•"/>
            </a:pPr>
            <a:r>
              <a:rPr lang="en-US" sz="28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Audience Types:</a:t>
            </a:r>
            <a:r>
              <a:rPr lang="en-US" sz="28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Recognize the different kinds of audiences and their varying expectations.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489476" y="4028942"/>
            <a:ext cx="6943844" cy="713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00"/>
              </a:lnSpc>
              <a:buSzPct val="100000"/>
              <a:buChar char="•"/>
            </a:pPr>
            <a:r>
              <a:rPr lang="en-US" sz="28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Adaptation:</a:t>
            </a:r>
            <a:r>
              <a:rPr lang="en-US" sz="28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Adjust your tone, examples, and language to meet their specific needs and expectations.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4"/>
          <p:cNvSpPr/>
          <p:nvPr/>
        </p:nvSpPr>
        <p:spPr>
          <a:xfrm>
            <a:off x="489476" y="5312562"/>
            <a:ext cx="6943844" cy="713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00"/>
              </a:lnSpc>
              <a:buSzPct val="100000"/>
              <a:buChar char="•"/>
            </a:pPr>
            <a:r>
              <a:rPr lang="en-US" sz="28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Behavior:</a:t>
            </a:r>
            <a:r>
              <a:rPr lang="en-US" sz="28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Understand common audience behaviors to anticipate reactions and engage effectively.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496822" y="6596182"/>
            <a:ext cx="6940171" cy="6711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00"/>
              </a:lnSpc>
              <a:buSzPct val="100000"/>
              <a:buChar char="•"/>
            </a:pPr>
            <a:r>
              <a:rPr lang="en-US" sz="28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Communication Style:</a:t>
            </a:r>
            <a:r>
              <a:rPr lang="en-US" sz="28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Match your delivery to their preferred mode of receiving information.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439" y="1894523"/>
            <a:ext cx="5582364" cy="55823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5486400" cy="8229600"/>
          </a:xfrm>
          <a:prstGeom prst="rect">
            <a:avLst/>
          </a:prstGeom>
          <a:solidFill>
            <a:srgbClr val="DFDFE0"/>
          </a:solidFill>
          <a:ln/>
        </p:spPr>
      </p:sp>
      <p:pic>
        <p:nvPicPr>
          <p:cNvPr id="3" name="Image 0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5486400" cy="827583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80190" y="143101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Speak with impact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280190" y="2479953"/>
            <a:ext cx="7556421" cy="4318635"/>
          </a:xfrm>
          <a:prstGeom prst="roundRect">
            <a:avLst>
              <a:gd name="adj" fmla="val 2206"/>
            </a:avLst>
          </a:prstGeom>
          <a:solidFill>
            <a:srgbClr val="D6F5EE"/>
          </a:solidFill>
          <a:ln w="7620">
            <a:solidFill>
              <a:srgbClr val="BCDBD4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280190" y="3204806"/>
            <a:ext cx="7541181" cy="1749147"/>
          </a:xfrm>
          <a:prstGeom prst="roundRect">
            <a:avLst>
              <a:gd name="adj" fmla="val 5447"/>
            </a:avLst>
          </a:prstGeom>
          <a:solidFill>
            <a:srgbClr val="DDF8F2"/>
          </a:solidFill>
          <a:ln/>
        </p:spPr>
      </p:sp>
      <p:sp>
        <p:nvSpPr>
          <p:cNvPr id="7" name="Text 4"/>
          <p:cNvSpPr/>
          <p:nvPr/>
        </p:nvSpPr>
        <p:spPr>
          <a:xfrm>
            <a:off x="6514624" y="271438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Verbal Delivery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514624" y="3204805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Voice Modulation &amp; Clarity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514624" y="3647003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The 3 P's: </a:t>
            </a:r>
            <a:r>
              <a:rPr lang="en-US" sz="2400" dirty="0">
                <a:solidFill>
                  <a:srgbClr val="26A688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itch, </a:t>
            </a:r>
            <a:r>
              <a:rPr lang="en-US" sz="2400" dirty="0">
                <a:solidFill>
                  <a:srgbClr val="26A688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ace, </a:t>
            </a:r>
            <a:r>
              <a:rPr lang="en-US" sz="2400" dirty="0">
                <a:solidFill>
                  <a:srgbClr val="26A688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P</a:t>
            </a: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auses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287810" y="4236720"/>
            <a:ext cx="7541181" cy="2554248"/>
          </a:xfrm>
          <a:prstGeom prst="rect">
            <a:avLst/>
          </a:prstGeom>
          <a:solidFill>
            <a:srgbClr val="B4EEE0"/>
          </a:solidFill>
          <a:ln/>
        </p:spPr>
      </p:sp>
      <p:sp>
        <p:nvSpPr>
          <p:cNvPr id="11" name="Shape 8"/>
          <p:cNvSpPr/>
          <p:nvPr/>
        </p:nvSpPr>
        <p:spPr>
          <a:xfrm>
            <a:off x="6287810" y="4236720"/>
            <a:ext cx="7541181" cy="30480"/>
          </a:xfrm>
          <a:prstGeom prst="roundRect">
            <a:avLst>
              <a:gd name="adj" fmla="val 312558"/>
            </a:avLst>
          </a:prstGeom>
          <a:solidFill>
            <a:srgbClr val="9AD4C6"/>
          </a:solidFill>
          <a:ln/>
        </p:spPr>
      </p:sp>
      <p:sp>
        <p:nvSpPr>
          <p:cNvPr id="12" name="Text 9"/>
          <p:cNvSpPr/>
          <p:nvPr/>
        </p:nvSpPr>
        <p:spPr>
          <a:xfrm>
            <a:off x="6514624" y="4463534"/>
            <a:ext cx="346757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Non-Verbal Delivery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514624" y="4953953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Positioning &amp; Movement (Posture, Non Verbal Gestures)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6514624" y="5396151"/>
            <a:ext cx="70875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Facial Expressions (Eye contact, Emotional resonance, authenticity)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6514624" y="6201251"/>
            <a:ext cx="7087553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Effective Use of Space (Stage usage, boundaries)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7832" y="583592"/>
            <a:ext cx="10699075" cy="5316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Content Blueprint: Crafting Your Speech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724853" y="1319278"/>
            <a:ext cx="13042821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A well-structured speech ensures clarity, coherence, and impact. Every effective presentation follows a logical flow to guide your audience through your ideas.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747832" y="1918878"/>
            <a:ext cx="4234220" cy="4751070"/>
          </a:xfrm>
          <a:prstGeom prst="roundRect">
            <a:avLst>
              <a:gd name="adj" fmla="val 1687"/>
            </a:avLst>
          </a:prstGeom>
          <a:solidFill>
            <a:srgbClr val="FFFFFF"/>
          </a:solidFill>
          <a:ln w="22860">
            <a:solidFill>
              <a:srgbClr val="BCDBD4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70692" y="1941738"/>
            <a:ext cx="4188500" cy="510302"/>
          </a:xfrm>
          <a:prstGeom prst="roundRect">
            <a:avLst>
              <a:gd name="adj" fmla="val 8626"/>
            </a:avLst>
          </a:prstGeom>
          <a:solidFill>
            <a:srgbClr val="D6F5EE"/>
          </a:solidFill>
          <a:ln/>
        </p:spPr>
      </p:sp>
      <p:sp>
        <p:nvSpPr>
          <p:cNvPr id="6" name="Text 4"/>
          <p:cNvSpPr/>
          <p:nvPr/>
        </p:nvSpPr>
        <p:spPr>
          <a:xfrm>
            <a:off x="2737366" y="2033535"/>
            <a:ext cx="255151" cy="318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1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940713" y="2622061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Introduction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6"/>
          <p:cNvSpPr/>
          <p:nvPr/>
        </p:nvSpPr>
        <p:spPr>
          <a:xfrm>
            <a:off x="940713" y="2989845"/>
            <a:ext cx="3848457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The opening sets the tone and captures attention. It's your chance to hook the audience and establish credibility.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940713" y="3908412"/>
            <a:ext cx="3848457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Hook:</a:t>
            </a: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Start with a compelling story, a thought-provoking rhetorical question, or a surprising statistic.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8"/>
          <p:cNvSpPr/>
          <p:nvPr/>
        </p:nvSpPr>
        <p:spPr>
          <a:xfrm>
            <a:off x="940713" y="4784474"/>
            <a:ext cx="3848457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Topic &amp; Purpose:</a:t>
            </a: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It should be linked to your speech's subject and what you aim to achieve.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9"/>
          <p:cNvSpPr/>
          <p:nvPr/>
        </p:nvSpPr>
        <p:spPr>
          <a:xfrm>
            <a:off x="940713" y="5703041"/>
            <a:ext cx="3848457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5152073" y="1918878"/>
            <a:ext cx="4234220" cy="4751070"/>
          </a:xfrm>
          <a:prstGeom prst="roundRect">
            <a:avLst>
              <a:gd name="adj" fmla="val 1687"/>
            </a:avLst>
          </a:prstGeom>
          <a:solidFill>
            <a:srgbClr val="FFFFFF"/>
          </a:solidFill>
          <a:ln w="22860">
            <a:solidFill>
              <a:srgbClr val="BCDBD4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5174933" y="1941738"/>
            <a:ext cx="4188500" cy="510302"/>
          </a:xfrm>
          <a:prstGeom prst="roundRect">
            <a:avLst>
              <a:gd name="adj" fmla="val 8626"/>
            </a:avLst>
          </a:prstGeom>
          <a:solidFill>
            <a:srgbClr val="D6F5EE"/>
          </a:solidFill>
          <a:ln/>
        </p:spPr>
      </p:sp>
      <p:sp>
        <p:nvSpPr>
          <p:cNvPr id="14" name="Text 12"/>
          <p:cNvSpPr/>
          <p:nvPr/>
        </p:nvSpPr>
        <p:spPr>
          <a:xfrm>
            <a:off x="7141607" y="2033535"/>
            <a:ext cx="255151" cy="318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2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5344954" y="2622061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Body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5344954" y="2989845"/>
            <a:ext cx="3848457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This is where you develop your main arguments and support them with evidence. Organize your ideas logically, typically with 2-3  main points.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5322032" y="4036184"/>
            <a:ext cx="3848457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Main Ideas:</a:t>
            </a: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Dedicate a section to each core argument or concept.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16"/>
          <p:cNvSpPr/>
          <p:nvPr/>
        </p:nvSpPr>
        <p:spPr>
          <a:xfrm>
            <a:off x="5322034" y="4499694"/>
            <a:ext cx="3848457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Analysis:</a:t>
            </a: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For each point, analyze problems, propose solutions, and discuss the impact.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5322033" y="5294775"/>
            <a:ext cx="3848457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Evidence:</a:t>
            </a: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Support your claims with facts, examples, anecdotes, or expert opinions.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5322034" y="5851869"/>
            <a:ext cx="3848457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Transitions:</a:t>
            </a: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Use clear transitions between points to maintain flow and coherence.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Shape 19"/>
          <p:cNvSpPr/>
          <p:nvPr/>
        </p:nvSpPr>
        <p:spPr>
          <a:xfrm>
            <a:off x="9556314" y="1918878"/>
            <a:ext cx="4234220" cy="4751070"/>
          </a:xfrm>
          <a:prstGeom prst="roundRect">
            <a:avLst>
              <a:gd name="adj" fmla="val 1687"/>
            </a:avLst>
          </a:prstGeom>
          <a:solidFill>
            <a:srgbClr val="FFFFFF"/>
          </a:solidFill>
          <a:ln w="22860">
            <a:solidFill>
              <a:srgbClr val="BCDBD4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9579174" y="1941738"/>
            <a:ext cx="4188500" cy="510302"/>
          </a:xfrm>
          <a:prstGeom prst="roundRect">
            <a:avLst>
              <a:gd name="adj" fmla="val 8626"/>
            </a:avLst>
          </a:prstGeom>
          <a:solidFill>
            <a:srgbClr val="D6F5EE"/>
          </a:solidFill>
          <a:ln/>
        </p:spPr>
      </p:sp>
      <p:sp>
        <p:nvSpPr>
          <p:cNvPr id="23" name="Text 21"/>
          <p:cNvSpPr/>
          <p:nvPr/>
        </p:nvSpPr>
        <p:spPr>
          <a:xfrm>
            <a:off x="11545848" y="2033535"/>
            <a:ext cx="255151" cy="318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3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9749195" y="2622061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Conclusion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9749195" y="2989845"/>
            <a:ext cx="3848457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A strong conclusion summarizes your message and leaves a lasting impression. It reinforces your main points and provides a sense of closure.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24"/>
          <p:cNvSpPr/>
          <p:nvPr/>
        </p:nvSpPr>
        <p:spPr>
          <a:xfrm>
            <a:off x="9749195" y="4180589"/>
            <a:ext cx="3848457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Summary:</a:t>
            </a: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Briefly reiterate your key arguments, connecting back to your introduction.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9749195" y="5056651"/>
            <a:ext cx="3848457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Call to Action:</a:t>
            </a: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Inspire your audience to think, feel, or do something specific.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9749195" y="5660536"/>
            <a:ext cx="3848457" cy="8165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600" b="1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Memorable Close:</a:t>
            </a: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 End with a powerful statement, a relevant quote, or a memorable anecdote.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747832" y="6861281"/>
            <a:ext cx="13042821" cy="27217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Structuring your speech effectively ensures that your message is not only heard but also understood and remembered.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168360"/>
            <a:ext cx="575143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What You have gained…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330768"/>
            <a:ext cx="4158615" cy="25702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127784"/>
            <a:ext cx="415861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Stronger Critical Thinking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793790" y="5972532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Develop the ability to analyze, evaluate, and synthesize information effectively.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330768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5127784"/>
            <a:ext cx="415861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Improved Public Speaking Confidence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5235893" y="5972532"/>
            <a:ext cx="415861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Overcome stage fright and speak with poise and conviction.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330768"/>
            <a:ext cx="4158615" cy="25702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5127784"/>
            <a:ext cx="4158615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>
                <a:solidFill>
                  <a:srgbClr val="333F70"/>
                </a:solidFill>
                <a:latin typeface="Times New Roman" panose="02020603050405020304" pitchFamily="18" charset="0"/>
                <a:ea typeface="Unbounded Bold" pitchFamily="34" charset="-122"/>
                <a:cs typeface="Times New Roman" panose="02020603050405020304" pitchFamily="18" charset="0"/>
              </a:rPr>
              <a:t>Lasting Memories &amp; Friendships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9677995" y="5972532"/>
            <a:ext cx="415861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400" dirty="0">
                <a:solidFill>
                  <a:srgbClr val="333F70"/>
                </a:solidFill>
                <a:latin typeface="Times New Roman" panose="02020603050405020304" pitchFamily="18" charset="0"/>
                <a:ea typeface="Open Sans" pitchFamily="34" charset="-122"/>
                <a:cs typeface="Times New Roman" panose="02020603050405020304" pitchFamily="18" charset="0"/>
              </a:rPr>
              <a:t>Forge new connections and create unforgettable experiences with fellow campers.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752</Words>
  <Application>Microsoft Office PowerPoint</Application>
  <PresentationFormat>Custom</PresentationFormat>
  <Paragraphs>102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Algerian</vt:lpstr>
      <vt:lpstr>Calibri</vt:lpstr>
      <vt:lpstr>Arial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lastModifiedBy>Shadia Musoke</cp:lastModifiedBy>
  <cp:revision>4</cp:revision>
  <dcterms:created xsi:type="dcterms:W3CDTF">2025-09-06T12:09:39Z</dcterms:created>
  <dcterms:modified xsi:type="dcterms:W3CDTF">2025-09-06T13:00:45Z</dcterms:modified>
</cp:coreProperties>
</file>